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0" r:id="rId5"/>
    <p:sldId id="262" r:id="rId6"/>
    <p:sldId id="274" r:id="rId7"/>
    <p:sldId id="264" r:id="rId8"/>
    <p:sldId id="276" r:id="rId9"/>
    <p:sldId id="275" r:id="rId10"/>
    <p:sldId id="277" r:id="rId11"/>
    <p:sldId id="278" r:id="rId12"/>
    <p:sldId id="265" r:id="rId13"/>
    <p:sldId id="268" r:id="rId14"/>
    <p:sldId id="269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FC69-BF81-4274-8DC1-ABB03551268A}" type="datetimeFigureOut">
              <a:rPr lang="en-US" smtClean="0"/>
              <a:pPr/>
              <a:t>09-Oct-22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9B75-A679-4345-90C9-E173D116C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FC69-BF81-4274-8DC1-ABB03551268A}" type="datetimeFigureOut">
              <a:rPr lang="en-US" smtClean="0"/>
              <a:pPr/>
              <a:t>09-Oct-22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9B75-A679-4345-90C9-E173D116C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FC69-BF81-4274-8DC1-ABB03551268A}" type="datetimeFigureOut">
              <a:rPr lang="en-US" smtClean="0"/>
              <a:pPr/>
              <a:t>09-Oct-22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9B75-A679-4345-90C9-E173D116C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FC69-BF81-4274-8DC1-ABB03551268A}" type="datetimeFigureOut">
              <a:rPr lang="en-US" smtClean="0"/>
              <a:pPr/>
              <a:t>09-Oct-22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9B75-A679-4345-90C9-E173D116C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FC69-BF81-4274-8DC1-ABB03551268A}" type="datetimeFigureOut">
              <a:rPr lang="en-US" smtClean="0"/>
              <a:pPr/>
              <a:t>09-Oct-22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9B75-A679-4345-90C9-E173D116C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FC69-BF81-4274-8DC1-ABB03551268A}" type="datetimeFigureOut">
              <a:rPr lang="en-US" smtClean="0"/>
              <a:pPr/>
              <a:t>09-Oct-22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9B75-A679-4345-90C9-E173D116C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FC69-BF81-4274-8DC1-ABB03551268A}" type="datetimeFigureOut">
              <a:rPr lang="en-US" smtClean="0"/>
              <a:pPr/>
              <a:t>09-Oct-22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9B75-A679-4345-90C9-E173D116C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FC69-BF81-4274-8DC1-ABB03551268A}" type="datetimeFigureOut">
              <a:rPr lang="en-US" smtClean="0"/>
              <a:pPr/>
              <a:t>09-Oct-22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9B75-A679-4345-90C9-E173D116C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FC69-BF81-4274-8DC1-ABB03551268A}" type="datetimeFigureOut">
              <a:rPr lang="en-US" smtClean="0"/>
              <a:pPr/>
              <a:t>09-Oct-22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9B75-A679-4345-90C9-E173D116C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FC69-BF81-4274-8DC1-ABB03551268A}" type="datetimeFigureOut">
              <a:rPr lang="en-US" smtClean="0"/>
              <a:pPr/>
              <a:t>09-Oct-22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9B75-A679-4345-90C9-E173D116C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FC69-BF81-4274-8DC1-ABB03551268A}" type="datetimeFigureOut">
              <a:rPr lang="en-US" smtClean="0"/>
              <a:pPr/>
              <a:t>09-Oct-22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9B75-A679-4345-90C9-E173D116C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AFC69-BF81-4274-8DC1-ABB03551268A}" type="datetimeFigureOut">
              <a:rPr lang="en-US" smtClean="0"/>
              <a:pPr/>
              <a:t>09-Oct-22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69B75-A679-4345-90C9-E173D116C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8534400" cy="6172200"/>
          </a:xfrm>
        </p:spPr>
        <p:txBody>
          <a:bodyPr>
            <a:normAutofit/>
          </a:bodyPr>
          <a:lstStyle/>
          <a:p>
            <a:pPr lvl="0"/>
            <a:r>
              <a:rPr lang="mr-IN" sz="2800" b="1" dirty="0" smtClean="0">
                <a:solidFill>
                  <a:schemeClr val="tx1"/>
                </a:solidFill>
              </a:rPr>
              <a:t>एकात्मिक ग्रामीण महिला उपजीविका सक्षमीकरण प्रकल्प 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tx1"/>
                </a:solidFill>
              </a:rPr>
              <a:t>महाराष्ट्रातील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पुणे</a:t>
            </a:r>
            <a:r>
              <a:rPr lang="en-IN" sz="1400" dirty="0">
                <a:solidFill>
                  <a:schemeClr val="tx1"/>
                </a:solidFill>
              </a:rPr>
              <a:t>,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नाशिक</a:t>
            </a:r>
            <a:r>
              <a:rPr lang="en-IN" sz="1400" dirty="0">
                <a:solidFill>
                  <a:schemeClr val="tx1"/>
                </a:solidFill>
              </a:rPr>
              <a:t>,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ठाणे</a:t>
            </a:r>
            <a:r>
              <a:rPr lang="en-US" sz="1400" dirty="0">
                <a:solidFill>
                  <a:schemeClr val="tx1"/>
                </a:solidFill>
              </a:rPr>
              <a:t> व </a:t>
            </a:r>
            <a:r>
              <a:rPr lang="en-US" sz="1400" dirty="0" err="1">
                <a:solidFill>
                  <a:schemeClr val="tx1"/>
                </a:solidFill>
              </a:rPr>
              <a:t>अहमदनगर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या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चार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जिल्ह्यात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इंडिगो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एअरलाईन्स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सी.एस.आर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निधीच्या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मदतीने</a:t>
            </a:r>
            <a:r>
              <a:rPr lang="en-IN" sz="1400" dirty="0">
                <a:solidFill>
                  <a:schemeClr val="tx1"/>
                </a:solidFill>
              </a:rPr>
              <a:t>,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अफार्म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पुणे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या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संस्थेच्या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तांत्रिक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मार्गदर्शनाने</a:t>
            </a:r>
            <a:r>
              <a:rPr lang="en-US" sz="1400" dirty="0">
                <a:solidFill>
                  <a:schemeClr val="tx1"/>
                </a:solidFill>
              </a:rPr>
              <a:t>  व </a:t>
            </a:r>
            <a:r>
              <a:rPr lang="en-US" sz="1400" dirty="0" err="1">
                <a:solidFill>
                  <a:schemeClr val="tx1"/>
                </a:solidFill>
              </a:rPr>
              <a:t>प्रेम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बहु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उद्देशीय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संस्था</a:t>
            </a:r>
            <a:r>
              <a:rPr lang="en-IN" sz="1400" dirty="0">
                <a:solidFill>
                  <a:schemeClr val="tx1"/>
                </a:solidFill>
              </a:rPr>
              <a:t>,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नाशिक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संस्थे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मार्फत</a:t>
            </a:r>
            <a:r>
              <a:rPr lang="en-US" sz="1400" dirty="0">
                <a:solidFill>
                  <a:schemeClr val="tx1"/>
                </a:solidFill>
              </a:rPr>
              <a:t>" </a:t>
            </a:r>
            <a:r>
              <a:rPr lang="en-US" sz="1400" dirty="0" err="1">
                <a:solidFill>
                  <a:schemeClr val="tx1"/>
                </a:solidFill>
              </a:rPr>
              <a:t>ग्रामीण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महिला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उपजिविका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सक्षमीकरण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कार्यक्रम</a:t>
            </a:r>
            <a:r>
              <a:rPr lang="en-US" sz="1400" dirty="0">
                <a:solidFill>
                  <a:schemeClr val="tx1"/>
                </a:solidFill>
              </a:rPr>
              <a:t> " </a:t>
            </a:r>
            <a:r>
              <a:rPr lang="en-US" sz="1400" dirty="0" err="1">
                <a:solidFill>
                  <a:schemeClr val="tx1"/>
                </a:solidFill>
              </a:rPr>
              <a:t>राबविला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जात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आहे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त्यात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नाशिक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जिल्यातील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इगतपुरी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तालुक्यातील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आंबेवाडी</a:t>
            </a:r>
            <a:r>
              <a:rPr lang="en-IN" sz="1400" dirty="0">
                <a:solidFill>
                  <a:schemeClr val="tx1"/>
                </a:solidFill>
              </a:rPr>
              <a:t>,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खड्केद</a:t>
            </a:r>
            <a:r>
              <a:rPr lang="en-IN" sz="1400" dirty="0">
                <a:solidFill>
                  <a:schemeClr val="tx1"/>
                </a:solidFill>
              </a:rPr>
              <a:t>,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इंदोरे</a:t>
            </a:r>
            <a:r>
              <a:rPr lang="en-IN" sz="1400" dirty="0">
                <a:solidFill>
                  <a:schemeClr val="tx1"/>
                </a:solidFill>
              </a:rPr>
              <a:t>,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वासाळी</a:t>
            </a:r>
            <a:r>
              <a:rPr lang="en-US" sz="1400" dirty="0">
                <a:solidFill>
                  <a:schemeClr val="tx1"/>
                </a:solidFill>
              </a:rPr>
              <a:t> व </a:t>
            </a:r>
            <a:r>
              <a:rPr lang="en-US" sz="1400" dirty="0" err="1">
                <a:solidFill>
                  <a:schemeClr val="tx1"/>
                </a:solidFill>
              </a:rPr>
              <a:t>बारशिंगवे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ह्या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पाच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आदिवासी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गावांचा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समावेश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आहे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हि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गावे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अति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दुर्गम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भागात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सह्याद्री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पर्वत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रांगेत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वसलेली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असुन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आर्थिक</a:t>
            </a:r>
            <a:r>
              <a:rPr lang="en-IN" sz="1400" dirty="0">
                <a:solidFill>
                  <a:schemeClr val="tx1"/>
                </a:solidFill>
              </a:rPr>
              <a:t>,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सामाजिक</a:t>
            </a:r>
            <a:r>
              <a:rPr lang="en-US" sz="1400" dirty="0">
                <a:solidFill>
                  <a:schemeClr val="tx1"/>
                </a:solidFill>
              </a:rPr>
              <a:t> व </a:t>
            </a:r>
            <a:r>
              <a:rPr lang="en-US" sz="1400" dirty="0" err="1">
                <a:solidFill>
                  <a:schemeClr val="tx1"/>
                </a:solidFill>
              </a:rPr>
              <a:t>विकासाच्या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दुष्टीकोनातुन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अतिशय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मागासलेली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आहेत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ह्या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गावात</a:t>
            </a:r>
            <a:r>
              <a:rPr lang="en-US" sz="1400" dirty="0">
                <a:solidFill>
                  <a:schemeClr val="tx1"/>
                </a:solidFill>
              </a:rPr>
              <a:t> ९८.७२ </a:t>
            </a:r>
            <a:r>
              <a:rPr lang="en-US" sz="1400" dirty="0" err="1">
                <a:solidFill>
                  <a:schemeClr val="tx1"/>
                </a:solidFill>
              </a:rPr>
              <a:t>टक्के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अदिवासी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सामुदयाची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लोक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वस्ती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आहे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पर्वतीय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भाग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असल्यामुळे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शेती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पांरपारीक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पद्धतीने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केली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जाते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त्यामुळे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शेतीतुन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मिळणारे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उत्पन्न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अतिशय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नगण्य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आहे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सिंचनासाठी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पाण्याची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सोय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उपलब्ध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नसल्यामुळे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शेती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पुर्णत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en-US" sz="1400" dirty="0" err="1">
                <a:solidFill>
                  <a:schemeClr val="tx1"/>
                </a:solidFill>
              </a:rPr>
              <a:t>पावसाच्या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पाण्यावर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अवलंबुन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आहे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डोंगराळ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भुभाग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असल्यामुळे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जमिनीची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पोत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व्यवस्थित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नाही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मातीची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उत्पादकता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खुप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कमी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आहे</a:t>
            </a:r>
            <a:r>
              <a:rPr lang="en-IN" sz="1400" dirty="0">
                <a:solidFill>
                  <a:schemeClr val="tx1"/>
                </a:solidFill>
              </a:rPr>
              <a:t>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त्यामुळे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एकरी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उत्पन्न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खुप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कमी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येते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अशा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प्रत्येक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गावातून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गरीब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गरजू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विधवा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परितकत्या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अशा</a:t>
            </a:r>
            <a:r>
              <a:rPr lang="en-US" sz="1400" dirty="0">
                <a:solidFill>
                  <a:schemeClr val="tx1"/>
                </a:solidFill>
              </a:rPr>
              <a:t> २२० </a:t>
            </a:r>
            <a:r>
              <a:rPr lang="en-US" sz="1400" dirty="0" err="1">
                <a:solidFill>
                  <a:schemeClr val="tx1"/>
                </a:solidFill>
              </a:rPr>
              <a:t>महिलांची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पाच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गावे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मिळून</a:t>
            </a:r>
            <a:r>
              <a:rPr lang="en-US" sz="1400" dirty="0">
                <a:solidFill>
                  <a:schemeClr val="tx1"/>
                </a:solidFill>
              </a:rPr>
              <a:t> ११०० </a:t>
            </a:r>
            <a:r>
              <a:rPr lang="en-US" sz="1400" dirty="0" err="1">
                <a:solidFill>
                  <a:schemeClr val="tx1"/>
                </a:solidFill>
              </a:rPr>
              <a:t>महिलांची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निवड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केलेली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आहे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या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महिलांच्या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आर्थिक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सक्षमिकरणासाठीचे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काम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प्रेम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बहु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उद्देशीय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संस्था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करीत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आहे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यात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गावात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निवड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केलेल्या</a:t>
            </a:r>
            <a:r>
              <a:rPr lang="en-US" sz="1400" dirty="0">
                <a:solidFill>
                  <a:schemeClr val="tx1"/>
                </a:solidFill>
              </a:rPr>
              <a:t> २२० </a:t>
            </a:r>
            <a:r>
              <a:rPr lang="en-US" sz="1400" dirty="0" err="1">
                <a:solidFill>
                  <a:schemeClr val="tx1"/>
                </a:solidFill>
              </a:rPr>
              <a:t>महिलांचे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व्यवसायानुसार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उत्पादक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गट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स्थापन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केलेले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आहेत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त्या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गटातील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सदस्यापैकी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एक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अध्यक्ष</a:t>
            </a:r>
            <a:r>
              <a:rPr lang="en-US" sz="1400" dirty="0">
                <a:solidFill>
                  <a:schemeClr val="tx1"/>
                </a:solidFill>
              </a:rPr>
              <a:t> व </a:t>
            </a:r>
            <a:r>
              <a:rPr lang="en-US" sz="1400" dirty="0" err="1">
                <a:solidFill>
                  <a:schemeClr val="tx1"/>
                </a:solidFill>
              </a:rPr>
              <a:t>सचिव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असे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दोन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पदाधिकारी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निवड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करुन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त्याचे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मदतीने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आर्थिक</a:t>
            </a:r>
            <a:r>
              <a:rPr lang="en-US" sz="1400" dirty="0">
                <a:solidFill>
                  <a:schemeClr val="tx1"/>
                </a:solidFill>
              </a:rPr>
              <a:t> व </a:t>
            </a:r>
            <a:r>
              <a:rPr lang="en-US" sz="1400" dirty="0" err="1">
                <a:solidFill>
                  <a:schemeClr val="tx1"/>
                </a:solidFill>
              </a:rPr>
              <a:t>प्रशासकिय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कामकाज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केले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जाते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अशा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प्रत्येक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गटातुन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एक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पदाधिका</a:t>
            </a:r>
            <a:r>
              <a:rPr lang="en-US" sz="1400" dirty="0">
                <a:solidFill>
                  <a:schemeClr val="tx1"/>
                </a:solidFill>
              </a:rPr>
              <a:t>=</a:t>
            </a:r>
            <a:r>
              <a:rPr lang="en-US" sz="1400" dirty="0" err="1">
                <a:solidFill>
                  <a:schemeClr val="tx1"/>
                </a:solidFill>
              </a:rPr>
              <a:t>याची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ग्रामसंघात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सद्स्य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म्हणुन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निवड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केली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जाते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अशा</a:t>
            </a:r>
            <a:r>
              <a:rPr lang="en-US" sz="1400" dirty="0">
                <a:solidFill>
                  <a:schemeClr val="tx1"/>
                </a:solidFill>
              </a:rPr>
              <a:t> ११ </a:t>
            </a:r>
            <a:r>
              <a:rPr lang="en-US" sz="1400" dirty="0" err="1">
                <a:solidFill>
                  <a:schemeClr val="tx1"/>
                </a:solidFill>
              </a:rPr>
              <a:t>सदस्याचा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ग्रामसंघ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तयार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केला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जातो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या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ग्रामसंघातील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सदस्यापैकी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अध्यक्ष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उपाध्यक्ष</a:t>
            </a:r>
            <a:r>
              <a:rPr lang="en-US" sz="1400" dirty="0">
                <a:solidFill>
                  <a:schemeClr val="tx1"/>
                </a:solidFill>
              </a:rPr>
              <a:t> व </a:t>
            </a:r>
            <a:r>
              <a:rPr lang="en-US" sz="1400" dirty="0" err="1">
                <a:solidFill>
                  <a:schemeClr val="tx1"/>
                </a:solidFill>
              </a:rPr>
              <a:t>सचिव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म्हणुन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नियुक्ती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केली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जाते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ह्या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ग्रामसंघाची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वर्षातुन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दोन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वेळा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सर्वसाधारण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सभा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आयोजित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केली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जाते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या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सभेत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झालेल्या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कामकाजाचा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आढावा</a:t>
            </a:r>
            <a:r>
              <a:rPr lang="en-US" sz="1400" dirty="0">
                <a:solidFill>
                  <a:schemeClr val="tx1"/>
                </a:solidFill>
              </a:rPr>
              <a:t> व </a:t>
            </a:r>
            <a:r>
              <a:rPr lang="en-US" sz="1400" dirty="0" err="1">
                <a:solidFill>
                  <a:schemeClr val="tx1"/>
                </a:solidFill>
              </a:rPr>
              <a:t>पुढील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कामांचे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नियोजन</a:t>
            </a:r>
            <a:r>
              <a:rPr lang="en-US" sz="1400" dirty="0">
                <a:solidFill>
                  <a:schemeClr val="tx1"/>
                </a:solidFill>
              </a:rPr>
              <a:t> व </a:t>
            </a:r>
            <a:r>
              <a:rPr lang="en-US" sz="1400" dirty="0" err="1">
                <a:solidFill>
                  <a:schemeClr val="tx1"/>
                </a:solidFill>
              </a:rPr>
              <a:t>मंजुरी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या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सभेतुन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घेतली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जाते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प्रत्येक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गावात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पुढील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प्रमाणे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स्वतंत्र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ग्रामसंघ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आहेत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13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13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wnloads\WhatsApp Image 2022-08-21 at 16.01.02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User\Downloads\WhatsApp Image 2022-08-21 at 16.01.01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1000"/>
            <a:ext cx="350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User\Downloads\WhatsApp Image 2022-08-21 at 16.01.01 (1)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794" y="29718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\Downloads\WhatsApp Image 2022-08-21 at 16.01.00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2971800"/>
            <a:ext cx="344932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4200" y="11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b="1"/>
              <a:t>क्षमता बांधणी कार्यक्रम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36562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WhatsApp Image 2022-08-21 at 16.00.59 (4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24826"/>
            <a:ext cx="3429000" cy="24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User\Downloads\WhatsApp Image 2022-08-21 at 16.00.59 (4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00400"/>
            <a:ext cx="352552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\Downloads\WhatsApp Image 2022-08-21 at 16.00.59 (3)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2766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User\Downloads\WhatsApp Image 2022-08-21 at 16.00.58 (3)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524827"/>
            <a:ext cx="3525520" cy="24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flipH="1">
            <a:off x="3080330" y="0"/>
            <a:ext cx="324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b="1"/>
              <a:t>क्षमता बांधणी कार्यक्रम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25729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IN 7\Desktop\WhatsAppPhoto-15 Auust 2021\IMG-20210105-WA01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32766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kekar\OneDrive\Desktop\AFARM 10 jule  2021\IMG-20200614-WA00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35814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kekar\OneDrive\Desktop\AFARM 10 jule  2021\IMG-20200831-WA00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31242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kekar\OneDrive\Desktop\AFARM 10 jule  2021\IMG-20191218-WA02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5814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819400" y="6937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b="1" dirty="0" smtClean="0"/>
              <a:t>उद्योग/व्यवसाय उभारणी</a:t>
            </a:r>
            <a:r>
              <a:rPr lang="mr-IN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317" y="381000"/>
            <a:ext cx="3650084" cy="239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1000"/>
            <a:ext cx="382840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317" y="3200400"/>
            <a:ext cx="3650084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kekar\OneDrive\Desktop\AFARM 10 jule  2021\IMG-20210720-WA00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380566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90800" y="116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तांदूळ विक्री व्यवसाय </a:t>
            </a:r>
            <a:r>
              <a:rPr lang="mr-IN" b="1" dirty="0"/>
              <a:t>उभारणी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7700" y="34290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33400"/>
            <a:ext cx="3657600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kekar\OneDrive\Desktop\AFARM 10 jule  2021\IMG-20210720-WA00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581400" cy="259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User\Downloads\WhatsApp Image 2022-08-21 at 16.00.57 (4)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331633"/>
            <a:ext cx="3581400" cy="268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67000" y="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b="1" dirty="0" smtClean="0"/>
              <a:t>मुरमुरा व्यवसाय उभारणी 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Prem-News-15\Prem News-15_page-0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33400"/>
            <a:ext cx="4038600" cy="260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User\Downloads\Prem-News-16\Prem News-16_page-0001.jpg"/>
          <p:cNvPicPr/>
          <p:nvPr/>
        </p:nvPicPr>
        <p:blipFill rotWithShape="1">
          <a:blip r:embed="rId3" cstate="print"/>
          <a:srcRect t="25435" r="9434" b="23694"/>
          <a:stretch/>
        </p:blipFill>
        <p:spPr bwMode="auto">
          <a:xfrm>
            <a:off x="609600" y="3352800"/>
            <a:ext cx="33516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\Downloads\Prem News-17_page-0001.jpg"/>
          <p:cNvPicPr/>
          <p:nvPr/>
        </p:nvPicPr>
        <p:blipFill rotWithShape="1">
          <a:blip r:embed="rId4" cstate="print"/>
          <a:srcRect t="24401" b="24359"/>
          <a:stretch/>
        </p:blipFill>
        <p:spPr bwMode="auto">
          <a:xfrm>
            <a:off x="4457700" y="3349388"/>
            <a:ext cx="3543300" cy="23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User\Downloads\Prem News-1_page-0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63" y="533400"/>
            <a:ext cx="3352799" cy="298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2322858"/>
              </p:ext>
            </p:extLst>
          </p:nvPr>
        </p:nvGraphicFramePr>
        <p:xfrm>
          <a:off x="762000" y="762000"/>
          <a:ext cx="7620002" cy="4922721"/>
        </p:xfrm>
        <a:graphic>
          <a:graphicData uri="http://schemas.openxmlformats.org/drawingml/2006/table">
            <a:tbl>
              <a:tblPr firstRow="1" bandRow="1"/>
              <a:tblGrid>
                <a:gridCol w="609600"/>
                <a:gridCol w="1600200"/>
                <a:gridCol w="948402"/>
                <a:gridCol w="1261398"/>
                <a:gridCol w="990600"/>
                <a:gridCol w="1094352"/>
                <a:gridCol w="1115450"/>
              </a:tblGrid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अ.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क्र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ग्रामसंघाचे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नाव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गाव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स्थापना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दिनांक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सद्स्य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संख्या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1400" b="1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उत्पादक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गट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संख्या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1400" b="1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सदस्य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संख्या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84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ग्रामोन्नती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महिला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ग्रामसंघ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आंबेवाडी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२ ऑगस्ट २०१८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११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latin typeface="+mn-lt"/>
                          <a:ea typeface="Calibri"/>
                          <a:cs typeface="Mangal"/>
                        </a:rPr>
                        <a:t>१५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latin typeface="+mn-lt"/>
                          <a:ea typeface="Calibri"/>
                          <a:cs typeface="Mangal"/>
                        </a:rPr>
                        <a:t>२२०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</a:tr>
              <a:tr h="684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२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प्रगती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महिला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ग्रामसंघ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ख़ड्केद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४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नोव्हेबर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२०१८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latin typeface="+mn-lt"/>
                          <a:ea typeface="Calibri"/>
                          <a:cs typeface="Mangal"/>
                        </a:rPr>
                        <a:t>१४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latin typeface="+mn-lt"/>
                          <a:ea typeface="Calibri"/>
                          <a:cs typeface="Mangal"/>
                        </a:rPr>
                        <a:t>२२०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</a:tr>
              <a:tr h="684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३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कळसुबाई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महिला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ग्रामसंघ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इंदोरे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३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नोव्हेबर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२०१८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>
                          <a:latin typeface="+mn-lt"/>
                          <a:ea typeface="Calibri"/>
                          <a:cs typeface="Mangal"/>
                        </a:rPr>
                        <a:t>१३</a:t>
                      </a:r>
                      <a:endParaRPr lang="en-US" sz="1400" b="1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latin typeface="+mn-lt"/>
                          <a:ea typeface="Calibri"/>
                          <a:cs typeface="Mangal"/>
                        </a:rPr>
                        <a:t>२२०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</a:tr>
              <a:tr h="914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राणी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तारामती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महिला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ग्रामसंघ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वासाळी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५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नोव्हेबर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२०१८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११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latin typeface="+mn-lt"/>
                          <a:ea typeface="Calibri"/>
                          <a:cs typeface="Mangal"/>
                        </a:rPr>
                        <a:t>१३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latin typeface="+mn-lt"/>
                          <a:ea typeface="Calibri"/>
                          <a:cs typeface="Mangal"/>
                        </a:rPr>
                        <a:t>२२०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</a:tr>
              <a:tr h="684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५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सह्याद्री महिला ग्रामसंघ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बारशिंगवे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१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नोव्हेबर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२०१८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>
                          <a:latin typeface="+mn-lt"/>
                          <a:ea typeface="Calibri"/>
                          <a:cs typeface="Mangal"/>
                        </a:rPr>
                        <a:t>१५</a:t>
                      </a:r>
                      <a:endParaRPr lang="en-US" sz="1400" b="1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latin typeface="+mn-lt"/>
                          <a:ea typeface="Calibri"/>
                          <a:cs typeface="Mangal"/>
                        </a:rPr>
                        <a:t>२२०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</a:tr>
              <a:tr h="506732">
                <a:tc>
                  <a:txBody>
                    <a:bodyPr/>
                    <a:lstStyle/>
                    <a:p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latin typeface="+mn-lt"/>
                          <a:ea typeface="Calibri"/>
                          <a:cs typeface="Mangal"/>
                        </a:rPr>
                        <a:t>एकुण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latin typeface="+mn-lt"/>
                          <a:ea typeface="Calibri"/>
                          <a:cs typeface="Mangal"/>
                        </a:rPr>
                        <a:t>५५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latin typeface="+mn-lt"/>
                          <a:ea typeface="Calibri"/>
                          <a:cs typeface="Mangal"/>
                        </a:rPr>
                        <a:t>७०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latin typeface="+mn-lt"/>
                          <a:ea typeface="Calibri"/>
                          <a:cs typeface="Mangal"/>
                        </a:rPr>
                        <a:t>११००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7400" y="228600"/>
            <a:ext cx="350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b="1" dirty="0" smtClean="0"/>
              <a:t>महिला ग्राम संघाची माहिती 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1481826"/>
              </p:ext>
            </p:extLst>
          </p:nvPr>
        </p:nvGraphicFramePr>
        <p:xfrm>
          <a:off x="990599" y="489332"/>
          <a:ext cx="7391399" cy="6246906"/>
        </p:xfrm>
        <a:graphic>
          <a:graphicData uri="http://schemas.openxmlformats.org/drawingml/2006/table">
            <a:tbl>
              <a:tblPr/>
              <a:tblGrid>
                <a:gridCol w="821268"/>
                <a:gridCol w="1493212"/>
                <a:gridCol w="2687781"/>
                <a:gridCol w="1418551"/>
                <a:gridCol w="970587"/>
              </a:tblGrid>
              <a:tr h="456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Sr. No</a:t>
                      </a:r>
                    </a:p>
                  </a:txBody>
                  <a:tcPr marL="6117" marR="6117" marT="6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Name of Village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Producer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Groups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PG 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Benificarys 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97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117" marR="6117" marT="6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Ambewadi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Agricultural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Goat Rearing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Backyard Poultry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Dairy 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 Farm (Other)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97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117" marR="6117" marT="6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Khadked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Agricultural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Goat Rearing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Backyard Poultry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Dairy 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 Farm (Other)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97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117" marR="6117" marT="6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Indore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Agricultural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Goat Rearing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Backyard Poultry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Dairy 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2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 Farm (Other)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97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117" marR="6117" marT="6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Wasali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Agricultural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Goat Rearing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Backyard Poultry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Dairy 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 Farm (Other)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97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117" marR="6117" marT="6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Barshingave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Agricultural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Goat Rearing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Backyard Poultry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Dairy 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 Farm (Other)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117" marR="6117" marT="61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17" marR="6117" marT="6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17" marR="6117" marT="6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6117" marR="6117" marT="6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1100</a:t>
                      </a:r>
                    </a:p>
                  </a:txBody>
                  <a:tcPr marL="6117" marR="6117" marT="6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4600" y="76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b="1" dirty="0" smtClean="0"/>
              <a:t>महिला उत्पादक गटांची माहिती 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6045154"/>
              </p:ext>
            </p:extLst>
          </p:nvPr>
        </p:nvGraphicFramePr>
        <p:xfrm>
          <a:off x="609600" y="1600202"/>
          <a:ext cx="7010397" cy="4724397"/>
        </p:xfrm>
        <a:graphic>
          <a:graphicData uri="http://schemas.openxmlformats.org/drawingml/2006/table">
            <a:tbl>
              <a:tblPr/>
              <a:tblGrid>
                <a:gridCol w="1091060"/>
                <a:gridCol w="2413427"/>
                <a:gridCol w="1752243"/>
                <a:gridCol w="1753667"/>
              </a:tblGrid>
              <a:tr h="359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atin typeface="+mn-lt"/>
                          <a:ea typeface="Calibri"/>
                          <a:cs typeface="Mangal"/>
                        </a:rPr>
                        <a:t>अनु.क्र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.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atin typeface="+mn-lt"/>
                          <a:ea typeface="Calibri"/>
                          <a:cs typeface="Mangal"/>
                        </a:rPr>
                        <a:t>प्रशिक्षणाचे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नाव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प्रशिक्षणाची संख्या 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प्रशिक्षण घेतलेले सदस्य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१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जाणीव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जाग़ृती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कार्यक्रम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१५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११५०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२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परसबाग लागवड प्रशिक्षण 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२०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७८५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३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शासकिय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योजनाचे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प्रशिक्षण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३०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९८०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४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गट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बांधणी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प्रशिक्षण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२५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८८५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५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ग्रामसंघ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व्यवस्थापन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प्रशिक्षण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२०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२१७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६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डिजिटल साक्षरता प्रशिक्षण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१०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५५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७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वितीय साक्षरता प्रशिक्षण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१५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४८५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८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कौशल्यवृध्दी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प्रशिक्षण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७५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२७८८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९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उद्योजकता विकास प्रशिक्षण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६५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२१००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१०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शेती शाळा प्रशिक्षण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६०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१३१८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११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कृषी दिन प्रशिक्षण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५०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१८३८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१२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स्क्रीन पेंटिंग प्रशिक्षण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१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३०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१३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मुरमुरा प्रशिक्षण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१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६०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एकुण</a:t>
                      </a:r>
                      <a:endParaRPr lang="en-US" sz="1400" b="1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३८७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१२६९१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426422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mr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प्रशिक्षण (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 </a:t>
            </a:r>
            <a:r>
              <a:rPr kumimoji="0" lang="mr-IN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क्षमता बांधणी )</a:t>
            </a:r>
            <a:r>
              <a:rPr kumimoji="0" lang="mr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 </a:t>
            </a:r>
            <a:r>
              <a:rPr kumimoji="0" lang="mr-I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:-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r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उत्पादक गट व ग्रामसंघतील सदस्यासाठी व्यवसायानुसार विविध प्रशिक्षणे घेवुन त्यांच्या कौशल्यात आधुनिकता व व्यवहारिक द्रुष्टीकोन जागरुक करण्यासाठी संस्थेमार्फत तज्ञ मार्गदर्शक व्यक्तीच्या सहाय्याने खालील प्रशिक्षणे घेतली. </a:t>
            </a:r>
            <a:endParaRPr kumimoji="0" lang="mr-I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09600" y="274023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r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Mangal" pitchFamily="18" charset="0"/>
              </a:rPr>
              <a:t>फिरत्या निधीतुन प्रकल्पात सुरु केलेव्यवसाय :-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r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Mangal" pitchFamily="18" charset="0"/>
              </a:rPr>
              <a:t>प्रकल्पातील काही होतकरु माहिला ज्या काही व्यावसाय करु इच्छीत होत्या त्यांना संस्थेमार्फत प्रकल्पातुन सुक्ष्म अर्थसहाय्य करुन खालील व्यवसाय संस्थेच्या मार्गदर्शनाने सुरु आहेत. </a:t>
            </a:r>
            <a:endParaRPr kumimoji="0" lang="mr-I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219200"/>
          <a:ext cx="7086600" cy="5203253"/>
        </p:xfrm>
        <a:graphic>
          <a:graphicData uri="http://schemas.openxmlformats.org/drawingml/2006/table">
            <a:tbl>
              <a:tblPr/>
              <a:tblGrid>
                <a:gridCol w="505710"/>
                <a:gridCol w="1532254"/>
                <a:gridCol w="1028964"/>
                <a:gridCol w="1028964"/>
                <a:gridCol w="1495354"/>
                <a:gridCol w="1495354"/>
              </a:tblGrid>
              <a:tr h="624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अनु.क्र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.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व्यवसायाचे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नाव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सन २०१८-१९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n-lt"/>
                          <a:ea typeface="Calibri"/>
                          <a:cs typeface="Mangal"/>
                        </a:rPr>
                        <a:t>सन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 २०१९-२०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सन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 २०</a:t>
                      </a: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२०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-२</a:t>
                      </a: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१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+mn-lt"/>
                          <a:ea typeface="Calibri"/>
                          <a:cs typeface="Mangal"/>
                        </a:rPr>
                        <a:t>एकुण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 smtClean="0">
                          <a:latin typeface="+mn-lt"/>
                          <a:ea typeface="Calibri"/>
                          <a:cs typeface="Mangal"/>
                        </a:rPr>
                        <a:t>व्यवसायाची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400" b="1" dirty="0" err="1" smtClean="0">
                          <a:latin typeface="+mn-lt"/>
                          <a:ea typeface="Calibri"/>
                          <a:cs typeface="Mangal"/>
                        </a:rPr>
                        <a:t>संख्या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endParaRPr lang="en-US" sz="1400" dirty="0" smtClean="0">
                        <a:latin typeface="+mn-lt"/>
                        <a:ea typeface="Calibri"/>
                        <a:cs typeface="Mangal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Mangal"/>
                        </a:rPr>
                        <a:t>कुकुट्पालन व्यवसाय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५०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६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२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+mn-lt"/>
                          <a:ea typeface="Calibri"/>
                          <a:cs typeface="Mangal"/>
                        </a:rPr>
                        <a:t>५८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२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Mangal"/>
                        </a:rPr>
                        <a:t>शेळीपालन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२५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५२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८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+mn-lt"/>
                          <a:ea typeface="Calibri"/>
                          <a:cs typeface="Mangal"/>
                        </a:rPr>
                        <a:t>८५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३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Mangal"/>
                        </a:rPr>
                        <a:t>शिवणकाम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१०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१६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४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+mn-lt"/>
                          <a:ea typeface="Calibri"/>
                          <a:cs typeface="Mangal"/>
                        </a:rPr>
                        <a:t>३०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४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>
                          <a:latin typeface="+mn-lt"/>
                          <a:ea typeface="Calibri"/>
                          <a:cs typeface="Mangal"/>
                        </a:rPr>
                        <a:t>किराणा दुकान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२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६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१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+mn-lt"/>
                          <a:ea typeface="Calibri"/>
                          <a:cs typeface="Mangal"/>
                        </a:rPr>
                        <a:t>९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५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>
                          <a:latin typeface="+mn-lt"/>
                          <a:ea typeface="Calibri"/>
                          <a:cs typeface="Mangal"/>
                        </a:rPr>
                        <a:t>मंडप व्यवसाय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०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६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+mn-lt"/>
                          <a:ea typeface="Calibri"/>
                          <a:cs typeface="Mangal"/>
                        </a:rPr>
                        <a:t>६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६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>
                          <a:latin typeface="+mn-lt"/>
                          <a:ea typeface="Calibri"/>
                          <a:cs typeface="Mangal"/>
                        </a:rPr>
                        <a:t>दुग्ध व्यवसाय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०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१६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१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+mn-lt"/>
                          <a:ea typeface="Calibri"/>
                          <a:cs typeface="Mangal"/>
                        </a:rPr>
                        <a:t>१७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७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>
                          <a:latin typeface="+mn-lt"/>
                          <a:ea typeface="Calibri"/>
                          <a:cs typeface="Mangal"/>
                        </a:rPr>
                        <a:t>भाजीपाला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०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३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+mn-lt"/>
                          <a:ea typeface="Calibri"/>
                          <a:cs typeface="Mangal"/>
                        </a:rPr>
                        <a:t>३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८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>
                          <a:latin typeface="+mn-lt"/>
                          <a:ea typeface="Calibri"/>
                          <a:cs typeface="Mangal"/>
                        </a:rPr>
                        <a:t>हॉटेल व्यवसाय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०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६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+mn-lt"/>
                          <a:ea typeface="Calibri"/>
                          <a:cs typeface="Mangal"/>
                        </a:rPr>
                        <a:t>६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९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>
                          <a:latin typeface="+mn-lt"/>
                          <a:ea typeface="Calibri"/>
                          <a:cs typeface="Mangal"/>
                        </a:rPr>
                        <a:t>झेरोक्स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०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Mangal"/>
                        </a:rPr>
                        <a:t>२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+mn-lt"/>
                          <a:ea typeface="Calibri"/>
                          <a:cs typeface="Mangal"/>
                        </a:rPr>
                        <a:t>२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१०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>
                          <a:latin typeface="+mn-lt"/>
                          <a:ea typeface="Calibri"/>
                          <a:cs typeface="Mangal"/>
                        </a:rPr>
                        <a:t>पाईप लाईन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०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Mangal"/>
                        </a:rPr>
                        <a:t>८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+mn-lt"/>
                          <a:ea typeface="Calibri"/>
                          <a:cs typeface="Mangal"/>
                        </a:rPr>
                        <a:t>८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११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>
                          <a:latin typeface="+mn-lt"/>
                          <a:ea typeface="Calibri"/>
                          <a:cs typeface="Mangal"/>
                        </a:rPr>
                        <a:t>कुरडई मशिन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०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Mangal"/>
                        </a:rPr>
                        <a:t>१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+mn-lt"/>
                          <a:ea typeface="Calibri"/>
                          <a:cs typeface="Mangal"/>
                        </a:rPr>
                        <a:t>१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१२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>
                          <a:latin typeface="+mn-lt"/>
                          <a:ea typeface="Calibri"/>
                          <a:cs typeface="Mangal"/>
                        </a:rPr>
                        <a:t>साडी दुकान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०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+mn-lt"/>
                          <a:ea typeface="Calibri"/>
                          <a:cs typeface="Mangal"/>
                        </a:rPr>
                        <a:t>१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१३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>
                          <a:latin typeface="+mn-lt"/>
                          <a:ea typeface="Calibri"/>
                          <a:cs typeface="Mangal"/>
                        </a:rPr>
                        <a:t>गिरणी व्यवसाय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०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२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+mn-lt"/>
                          <a:ea typeface="Calibri"/>
                          <a:cs typeface="Mangal"/>
                        </a:rPr>
                        <a:t>२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१४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>
                          <a:latin typeface="+mn-lt"/>
                          <a:ea typeface="Calibri"/>
                          <a:cs typeface="Mangal"/>
                        </a:rPr>
                        <a:t>बोंबिलव्यवसाय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०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+mn-lt"/>
                          <a:ea typeface="Calibri"/>
                          <a:cs typeface="Mangal"/>
                        </a:rPr>
                        <a:t>१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१५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>
                          <a:latin typeface="+mn-lt"/>
                          <a:ea typeface="Calibri"/>
                          <a:cs typeface="Mangal"/>
                        </a:rPr>
                        <a:t>शेवई मशिन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०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+mn-lt"/>
                          <a:ea typeface="Calibri"/>
                          <a:cs typeface="Mangal"/>
                        </a:rPr>
                        <a:t>१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१६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>
                          <a:latin typeface="+mn-lt"/>
                          <a:ea typeface="Calibri"/>
                          <a:cs typeface="Mangal"/>
                        </a:rPr>
                        <a:t>ब्युटी पार्लर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०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+mn-lt"/>
                          <a:ea typeface="Calibri"/>
                          <a:cs typeface="Mangal"/>
                        </a:rPr>
                        <a:t>१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एकुण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>
                          <a:latin typeface="+mn-lt"/>
                          <a:ea typeface="Calibri"/>
                          <a:cs typeface="Mangal"/>
                        </a:rPr>
                        <a:t>८७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Calibri"/>
                          <a:cs typeface="Mangal"/>
                        </a:rPr>
                        <a:t>१२८</a:t>
                      </a:r>
                      <a:endParaRPr lang="en-US" sz="14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Mangal"/>
                        </a:rPr>
                        <a:t>१६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+mn-lt"/>
                          <a:ea typeface="Calibri"/>
                          <a:cs typeface="Mangal"/>
                        </a:rPr>
                        <a:t>२३१</a:t>
                      </a:r>
                      <a:endParaRPr lang="en-US" sz="14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916961"/>
              </p:ext>
            </p:extLst>
          </p:nvPr>
        </p:nvGraphicFramePr>
        <p:xfrm>
          <a:off x="1143000" y="838200"/>
          <a:ext cx="6477000" cy="4779646"/>
        </p:xfrm>
        <a:graphic>
          <a:graphicData uri="http://schemas.openxmlformats.org/drawingml/2006/table">
            <a:tbl>
              <a:tblPr/>
              <a:tblGrid>
                <a:gridCol w="838200"/>
                <a:gridCol w="2514600"/>
                <a:gridCol w="1371600"/>
                <a:gridCol w="1752600"/>
              </a:tblGrid>
              <a:tr h="573221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अनु.क्र.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व्यवसयाचा </a:t>
                      </a:r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प्रकार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एकुण </a:t>
                      </a:r>
                      <a:r>
                        <a:rPr lang="mr-IN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व्यवसाय</a:t>
                      </a:r>
                      <a:endParaRPr lang="mr-IN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वाटप रक्कम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82"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latin typeface="Mangal"/>
                        </a:rPr>
                        <a:t>१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latin typeface="Mangal"/>
                        </a:rPr>
                        <a:t>कुक्कुट पालन व्यवसाय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latin typeface="Mangal"/>
                        </a:rPr>
                        <a:t>६०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latin typeface="Mangal"/>
                        </a:rPr>
                        <a:t>४१९५००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33"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>
                          <a:solidFill>
                            <a:schemeClr val="tx1"/>
                          </a:solidFill>
                          <a:latin typeface="Mangal"/>
                        </a:rPr>
                        <a:t>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latin typeface="Mangal"/>
                        </a:rPr>
                        <a:t>शेळी पालन व्यावसाय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latin typeface="Mangal"/>
                        </a:rPr>
                        <a:t>९६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latin typeface="Mangal"/>
                        </a:rPr>
                        <a:t>६६४९००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33"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>
                          <a:solidFill>
                            <a:schemeClr val="tx1"/>
                          </a:solidFill>
                          <a:latin typeface="Mangal"/>
                        </a:rPr>
                        <a:t>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latin typeface="Mangal"/>
                        </a:rPr>
                        <a:t>दुग्ध व्यवासाय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>
                          <a:solidFill>
                            <a:schemeClr val="tx1"/>
                          </a:solidFill>
                          <a:latin typeface="Mangal"/>
                        </a:rPr>
                        <a:t>१६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latin typeface="Mangal"/>
                        </a:rPr>
                        <a:t>१४४५००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011"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>
                          <a:solidFill>
                            <a:schemeClr val="tx1"/>
                          </a:solidFill>
                          <a:latin typeface="Mangal"/>
                        </a:rPr>
                        <a:t>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latin typeface="Mangal"/>
                        </a:rPr>
                        <a:t>शेती आधारीत व्यवसाय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>
                          <a:solidFill>
                            <a:schemeClr val="tx1"/>
                          </a:solidFill>
                          <a:latin typeface="Mangal"/>
                        </a:rPr>
                        <a:t>१७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latin typeface="Mangal"/>
                        </a:rPr>
                        <a:t>११९५००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05"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>
                          <a:solidFill>
                            <a:schemeClr val="tx1"/>
                          </a:solidFill>
                          <a:latin typeface="Mangal"/>
                        </a:rPr>
                        <a:t>५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latin typeface="Mangal"/>
                        </a:rPr>
                        <a:t>सेवा आधारीत व्यवसाय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>
                          <a:solidFill>
                            <a:schemeClr val="tx1"/>
                          </a:solidFill>
                          <a:latin typeface="Mangal"/>
                        </a:rPr>
                        <a:t>६३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latin typeface="Mangal"/>
                        </a:rPr>
                        <a:t>४६५५००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05"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 smtClean="0">
                          <a:solidFill>
                            <a:schemeClr val="tx1"/>
                          </a:solidFill>
                          <a:latin typeface="Mangal"/>
                        </a:rPr>
                        <a:t>६</a:t>
                      </a:r>
                      <a:endParaRPr lang="mr-IN" sz="1400" b="1" i="0" u="none" strike="noStrike" dirty="0">
                        <a:solidFill>
                          <a:schemeClr val="tx1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 smtClean="0">
                          <a:solidFill>
                            <a:schemeClr val="tx1"/>
                          </a:solidFill>
                          <a:latin typeface="Mangal"/>
                        </a:rPr>
                        <a:t>सामाईक व्यवसायासाठी निधी वाटप </a:t>
                      </a:r>
                      <a:endParaRPr lang="mr-IN" sz="1400" b="1" i="0" u="none" strike="noStrike" dirty="0">
                        <a:solidFill>
                          <a:schemeClr val="tx1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 smtClean="0">
                          <a:solidFill>
                            <a:schemeClr val="tx1"/>
                          </a:solidFill>
                          <a:latin typeface="Mangal"/>
                        </a:rPr>
                        <a:t>५</a:t>
                      </a:r>
                      <a:endParaRPr lang="mr-IN" sz="1400" b="1" i="0" u="none" strike="noStrike" dirty="0">
                        <a:solidFill>
                          <a:schemeClr val="tx1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 smtClean="0">
                          <a:solidFill>
                            <a:schemeClr val="tx1"/>
                          </a:solidFill>
                          <a:latin typeface="Mangal"/>
                        </a:rPr>
                        <a:t>५०००००</a:t>
                      </a:r>
                      <a:endParaRPr lang="mr-IN" sz="1400" b="1" i="0" u="none" strike="noStrike" dirty="0">
                        <a:solidFill>
                          <a:schemeClr val="tx1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latin typeface="Mang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latin typeface="Mangal"/>
                        </a:rPr>
                        <a:t>एकूण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 smtClean="0">
                          <a:solidFill>
                            <a:schemeClr val="tx1"/>
                          </a:solidFill>
                          <a:latin typeface="Mangal"/>
                        </a:rPr>
                        <a:t>२५८</a:t>
                      </a:r>
                      <a:endParaRPr lang="mr-IN" sz="1400" b="1" i="0" u="none" strike="noStrike" dirty="0">
                        <a:solidFill>
                          <a:schemeClr val="tx1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1" i="0" u="none" strike="noStrike" dirty="0" smtClean="0">
                          <a:solidFill>
                            <a:schemeClr val="tx1"/>
                          </a:solidFill>
                          <a:latin typeface="Mangal"/>
                        </a:rPr>
                        <a:t>२२७६४००</a:t>
                      </a:r>
                      <a:endParaRPr lang="mr-IN" sz="1400" b="1" i="0" u="none" strike="noStrike" dirty="0">
                        <a:solidFill>
                          <a:schemeClr val="tx1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1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mr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4600" y="304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b="1" dirty="0" smtClean="0"/>
              <a:t>व्यवसाय निहाय निधी वाटप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397265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14400" y="13901"/>
            <a:ext cx="7391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b="1" dirty="0">
              <a:ea typeface="Calibri" pitchFamily="34" charset="0"/>
              <a:cs typeface="Mangal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mr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Mangal" pitchFamily="18" charset="0"/>
              </a:rPr>
              <a:t>प्रकल्पातुन वाटप केलेला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Mangal" pitchFamily="18" charset="0"/>
              </a:rPr>
              <a:t>फिरता</a:t>
            </a:r>
            <a:r>
              <a:rPr kumimoji="0" lang="mr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Mangal" pitchFamily="18" charset="0"/>
              </a:rPr>
              <a:t>निधी.</a:t>
            </a:r>
            <a:r>
              <a:rPr kumimoji="0" lang="mr-I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Mangal" pitchFamily="18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r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Mangal" pitchFamily="18" charset="0"/>
              </a:rPr>
              <a:t>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r-IN" sz="1400" dirty="0">
                <a:ea typeface="Calibri" pitchFamily="34" charset="0"/>
                <a:cs typeface="Mangal" pitchFamily="18" charset="0"/>
              </a:rPr>
              <a:t> </a:t>
            </a:r>
            <a:r>
              <a:rPr lang="mr-IN" sz="1400" dirty="0" smtClean="0">
                <a:ea typeface="Calibri" pitchFamily="34" charset="0"/>
                <a:cs typeface="Mangal" pitchFamily="18" charset="0"/>
              </a:rPr>
              <a:t>  </a:t>
            </a:r>
            <a:r>
              <a:rPr kumimoji="0" lang="mr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Mangal" pitchFamily="18" charset="0"/>
              </a:rPr>
              <a:t>प्रत्येक ग्रामसंघातुन आज पर्यंत सदस्या पर्यंत खालील प्रमाणात </a:t>
            </a:r>
            <a:r>
              <a:rPr kumimoji="0" lang="hi-I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Mangal" pitchFamily="18" charset="0"/>
              </a:rPr>
              <a:t>फिरता</a:t>
            </a:r>
            <a:r>
              <a:rPr kumimoji="0" lang="mr-I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mr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Mangal" pitchFamily="18" charset="0"/>
              </a:rPr>
              <a:t>निधी वाटप केला आहे.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2172188"/>
              </p:ext>
            </p:extLst>
          </p:nvPr>
        </p:nvGraphicFramePr>
        <p:xfrm>
          <a:off x="990600" y="1447799"/>
          <a:ext cx="7467600" cy="3810002"/>
        </p:xfrm>
        <a:graphic>
          <a:graphicData uri="http://schemas.openxmlformats.org/drawingml/2006/table">
            <a:tbl>
              <a:tblPr/>
              <a:tblGrid>
                <a:gridCol w="557028"/>
                <a:gridCol w="2871972"/>
                <a:gridCol w="914400"/>
                <a:gridCol w="2209800"/>
                <a:gridCol w="914400"/>
              </a:tblGrid>
              <a:tr h="7607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 smtClean="0">
                          <a:latin typeface="Calibri"/>
                          <a:ea typeface="Calibri"/>
                          <a:cs typeface="Mangal"/>
                        </a:rPr>
                        <a:t>अ.नं</a:t>
                      </a:r>
                      <a:r>
                        <a:rPr lang="hi-IN" sz="1400" b="1" dirty="0">
                          <a:latin typeface="Calibri"/>
                          <a:ea typeface="Calibri"/>
                          <a:cs typeface="Mangal"/>
                        </a:rPr>
                        <a:t>.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Mang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वैयक्तिक </a:t>
                      </a: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व्यवसायासाठीफिरता निधी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Mangal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Mangal"/>
                          <a:ea typeface="Times New Roman"/>
                          <a:cs typeface="Mangal"/>
                        </a:rPr>
                        <a:t>वाटप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Mangal"/>
                          <a:ea typeface="Times New Roman"/>
                          <a:cs typeface="Mangal"/>
                        </a:rPr>
                        <a:t>.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Mangal"/>
                        </a:rPr>
                        <a:t>रक्कम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Mang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सामुहिक</a:t>
                      </a:r>
                      <a:r>
                        <a:rPr lang="mr-IN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hi-IN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व्यवसायासाठी</a:t>
                      </a:r>
                      <a:r>
                        <a:rPr lang="mr-IN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hi-IN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ग्रामसंघाला </a:t>
                      </a: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निधी वाटप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Mangal"/>
                        </a:rPr>
                        <a:t>रक्कम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latin typeface="Calibri"/>
                          <a:ea typeface="Calibri"/>
                          <a:cs typeface="Mangal"/>
                        </a:rPr>
                        <a:t>१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फिरता निधी आंबेवाडी (४५ लाभार्थी )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३३७५००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ग्रामसंघाला निधीआंबेवाडी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१०००००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latin typeface="Calibri"/>
                          <a:ea typeface="Calibri"/>
                          <a:cs typeface="Mangal"/>
                        </a:rPr>
                        <a:t>२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फिरता निधी ख़ड्केद (४५ लाभार्थी )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३३७५००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ग्रामसंघाला निधीख़ड्केद</a:t>
                      </a:r>
                      <a:endParaRPr lang="en-US" sz="14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१०००००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latin typeface="Calibri"/>
                          <a:ea typeface="Calibri"/>
                          <a:cs typeface="Mangal"/>
                        </a:rPr>
                        <a:t>३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फिरता निधी इंदोरे (४५ लाभार्थी )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३३७५००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ग्रामसंघाला निधीइंदोरे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१०००००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>
                          <a:latin typeface="Calibri"/>
                          <a:ea typeface="Calibri"/>
                          <a:cs typeface="Mangal"/>
                        </a:rPr>
                        <a:t>४</a:t>
                      </a:r>
                      <a:endParaRPr lang="en-US" sz="14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फिरता निधी वासाळी (४५ लाभार्थी )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३३७५००</a:t>
                      </a:r>
                      <a:endParaRPr lang="en-US" sz="14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ग्रामसंघाला निधीवासाळी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१०००००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>
                          <a:latin typeface="Calibri"/>
                          <a:ea typeface="Calibri"/>
                          <a:cs typeface="Mangal"/>
                        </a:rPr>
                        <a:t>५</a:t>
                      </a:r>
                      <a:endParaRPr lang="en-US" sz="14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फिरता निधी बारशिंगवे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( </a:t>
                      </a: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४५ लाभार्थी )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३३७५००</a:t>
                      </a:r>
                      <a:endParaRPr lang="en-US" sz="14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ग्रामसंघाला निधीबारशिंगवे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१०००००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एकुण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१६८७५००</a:t>
                      </a:r>
                      <a:endParaRPr lang="en-US" sz="14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i-IN" sz="14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५०००००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165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Mang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एकुण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Mangal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Mangal"/>
                          <a:ea typeface="Times New Roman"/>
                          <a:cs typeface="Mangal"/>
                        </a:rPr>
                        <a:t>निधी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Mangal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Mangal"/>
                          <a:ea typeface="Times New Roman"/>
                          <a:cs typeface="Mangal"/>
                        </a:rPr>
                        <a:t>वाटप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Mangal"/>
                          <a:ea typeface="Times New Roman"/>
                          <a:cs typeface="Mangal"/>
                        </a:rPr>
                        <a:t> २१,८७,५००/-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Mangal"/>
                          <a:ea typeface="Times New Roman"/>
                          <a:cs typeface="Mangal"/>
                        </a:rPr>
                        <a:t>रुपये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kekar\OneDrive\Desktop\AFARM 10 jule  2021\20190905_1208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429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kekar\OneDrive\Desktop\AFARM 10 jule  2021\IMG201911262107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5814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kekar\OneDrive\Desktop\AFARM 10 jule  2021\IMG-20210720-WA00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34290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kekar\OneDrive\Desktop\AFARM 10 jule  2021\IMG-20210720-WA003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35814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23130" y="385549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b="1" dirty="0" smtClean="0"/>
              <a:t>क्षमता बांधणी कार्यक्रम</a:t>
            </a:r>
            <a:r>
              <a:rPr lang="mr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170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kekar\OneDrive\Desktop\AFARM 10 jule  2021\IMG-20191218-WA008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2540"/>
            <a:ext cx="3581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kekar\OneDrive\Desktop\AFARM 10 jule  2021\IMG-20210720-WA00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92540"/>
            <a:ext cx="37338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kekar\OneDrive\Desktop\AFARM 10 jule  2021\IMG-20210720-WA00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35814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kekar\OneDrive\Desktop\AFARM 10 jule  2021\IMG-20210720-WA00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6576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43300" y="8601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b="1" dirty="0" smtClean="0"/>
              <a:t>क्षमता बांधणी कार्यक्रम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612428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954</Words>
  <Application>Microsoft Office PowerPoint</Application>
  <PresentationFormat>On-screen Show (4:3)</PresentationFormat>
  <Paragraphs>403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38</cp:revision>
  <dcterms:created xsi:type="dcterms:W3CDTF">2022-10-09T07:33:03Z</dcterms:created>
  <dcterms:modified xsi:type="dcterms:W3CDTF">2022-10-09T10:07:16Z</dcterms:modified>
</cp:coreProperties>
</file>